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/>
  </p:normalViewPr>
  <p:slideViewPr>
    <p:cSldViewPr>
      <p:cViewPr varScale="1">
        <p:scale>
          <a:sx n="81" d="100"/>
          <a:sy n="81" d="100"/>
        </p:scale>
        <p:origin x="1298" y="348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liu.se/om-liu/organis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03" y="-99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040" y="97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ruta 19"/>
          <p:cNvSpPr txBox="1"/>
          <p:nvPr/>
        </p:nvSpPr>
        <p:spPr>
          <a:xfrm>
            <a:off x="8022208" y="1728093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 err="1">
                <a:latin typeface="KorolevLiU Light" panose="00000400000000000000" pitchFamily="50" charset="0"/>
              </a:rPr>
              <a:t>Fyll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i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titeln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på</a:t>
            </a:r>
            <a:r>
              <a:rPr lang="en-US" sz="3600" dirty="0">
                <a:latin typeface="KorolevLiU Light" panose="00000400000000000000" pitchFamily="50" charset="0"/>
              </a:rPr>
              <a:t> din </a:t>
            </a:r>
            <a:r>
              <a:rPr lang="en-US" sz="3600" dirty="0" err="1">
                <a:latin typeface="KorolevLiU Light" panose="00000400000000000000" pitchFamily="50" charset="0"/>
              </a:rPr>
              <a:t>avhandling</a:t>
            </a:r>
            <a:r>
              <a:rPr lang="en-US" sz="3600" dirty="0">
                <a:latin typeface="KorolevLiU Light" panose="00000400000000000000" pitchFamily="50" charset="0"/>
              </a:rPr>
              <a:t> </a:t>
            </a:r>
            <a:r>
              <a:rPr lang="en-US" sz="3600" dirty="0" err="1">
                <a:latin typeface="KorolevLiU Light" panose="00000400000000000000" pitchFamily="50" charset="0"/>
              </a:rPr>
              <a:t>här</a:t>
            </a:r>
            <a:endParaRPr lang="sv-SE" sz="3600" dirty="0">
              <a:latin typeface="KorolevLiU Light" panose="00000400000000000000" pitchFamily="50" charset="0"/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7992814" y="4392389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>
                <a:latin typeface="KorolevLiU Medium" panose="02000606000000020004" pitchFamily="50" charset="0"/>
              </a:rPr>
              <a:t>Förnamn Efternamn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16158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Studies in XXXXXX No. </a:t>
            </a:r>
            <a:r>
              <a:rPr lang="en-US" sz="1050" dirty="0" err="1">
                <a:latin typeface="KorolevLiU Medium" panose="02000606000000020004" pitchFamily="50" charset="0"/>
              </a:rPr>
              <a:t>xxxx</a:t>
            </a:r>
            <a:endParaRPr lang="sv-SE" sz="1050" dirty="0">
              <a:latin typeface="KorolevLiU Medium" panose="02000606000000020004" pitchFamily="50" charset="0"/>
            </a:endParaRP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563392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sv-SE" sz="1200" dirty="0">
                <a:latin typeface="KorolevLiU Medium" panose="02000606000000020004" pitchFamily="50" charset="0"/>
              </a:rPr>
              <a:t>Förnamn Efternamn                                </a:t>
            </a:r>
            <a:r>
              <a:rPr lang="sv-SE" sz="1200" dirty="0">
                <a:latin typeface="KorolevLiU Light" panose="00000400000000000000" pitchFamily="50" charset="0"/>
              </a:rPr>
              <a:t>Fyll i titeln på din avhandling här</a:t>
            </a:r>
            <a:endParaRPr lang="en-US" sz="1200" dirty="0">
              <a:latin typeface="KorolevLiU Light" panose="00000400000000000000" pitchFamily="50" charset="0"/>
            </a:endParaRP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2025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cap="all" spc="50" dirty="0" err="1">
                <a:latin typeface="KorolevLiU Bold" panose="02000000000000000000" pitchFamily="50" charset="0"/>
              </a:rPr>
              <a:t>Utbildningsvetenskap</a:t>
            </a:r>
            <a:endParaRPr lang="en-US" sz="1200" cap="all" spc="50" dirty="0">
              <a:latin typeface="KorolevLiU Bold" panose="02000000000000000000" pitchFamily="50" charset="0"/>
            </a:endParaRP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Studies in XXXX No. </a:t>
            </a:r>
            <a:r>
              <a:rPr lang="en-US" sz="900" dirty="0" err="1">
                <a:latin typeface="KorolevLiU Medium" panose="02000606000000020004" pitchFamily="50" charset="0"/>
              </a:rPr>
              <a:t>xxxx</a:t>
            </a:r>
            <a:r>
              <a:rPr lang="en-US" sz="900" dirty="0">
                <a:latin typeface="KorolevLiU Medium" panose="02000606000000020004" pitchFamily="50" charset="0"/>
              </a:rPr>
              <a:t>, 2025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 err="1">
                <a:latin typeface="KorolevLiU Medium" panose="02000606000000020004" pitchFamily="50" charset="0"/>
              </a:rPr>
              <a:t>Institutionen</a:t>
            </a:r>
            <a:r>
              <a:rPr lang="en-US" sz="900" dirty="0">
                <a:latin typeface="KorolevLiU Medium" panose="02000606000000020004" pitchFamily="50" charset="0"/>
              </a:rPr>
              <a:t> för </a:t>
            </a:r>
            <a:r>
              <a:rPr lang="en-US" sz="900" dirty="0" err="1">
                <a:latin typeface="KorolevLiU Medium" panose="02000606000000020004" pitchFamily="50" charset="0"/>
              </a:rPr>
              <a:t>xxxxx</a:t>
            </a:r>
            <a:endParaRPr lang="en-US" sz="900" dirty="0">
              <a:latin typeface="KorolevLiU Medium" panose="02000606000000020004" pitchFamily="50" charset="0"/>
            </a:endParaRP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Linköpings Universitet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581 83 Linköping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441C02F-BAF0-074D-6F68-0824707DDE74}"/>
              </a:ext>
            </a:extLst>
          </p:cNvPr>
          <p:cNvSpPr txBox="1"/>
          <p:nvPr/>
        </p:nvSpPr>
        <p:spPr>
          <a:xfrm>
            <a:off x="2941318" y="-60292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the </a:t>
            </a:r>
            <a:r>
              <a:rPr lang="sv-SE" sz="1200" dirty="0" err="1"/>
              <a:t>book</a:t>
            </a:r>
            <a:r>
              <a:rPr lang="sv-SE" sz="1200" dirty="0"/>
              <a:t> is to </a:t>
            </a:r>
            <a:r>
              <a:rPr lang="sv-SE" sz="1200" dirty="0" err="1"/>
              <a:t>thin</a:t>
            </a:r>
            <a:r>
              <a:rPr lang="sv-SE" sz="1200" dirty="0"/>
              <a:t> </a:t>
            </a:r>
            <a:r>
              <a:rPr lang="sv-SE" sz="1200" dirty="0" err="1"/>
              <a:t>this</a:t>
            </a:r>
            <a:r>
              <a:rPr lang="sv-SE" sz="1200" dirty="0"/>
              <a:t> logo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deleted</a:t>
            </a:r>
            <a:endParaRPr lang="sv-SE" sz="1200" dirty="0"/>
          </a:p>
        </p:txBody>
      </p:sp>
      <p:cxnSp>
        <p:nvCxnSpPr>
          <p:cNvPr id="8" name="Rak pil 17">
            <a:extLst>
              <a:ext uri="{FF2B5EF4-FFF2-40B4-BE49-F238E27FC236}">
                <a16:creationId xmlns:a16="http://schemas.microsoft.com/office/drawing/2014/main" id="{632A8B76-1DB2-4577-04A6-8BF2D21B04A5}"/>
              </a:ext>
            </a:extLst>
          </p:cNvPr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ruta 4">
            <a:extLst>
              <a:ext uri="{FF2B5EF4-FFF2-40B4-BE49-F238E27FC236}">
                <a16:creationId xmlns:a16="http://schemas.microsoft.com/office/drawing/2014/main" id="{FF42E4F7-DE19-17CD-BC4D-A33811478B4B}"/>
              </a:ext>
            </a:extLst>
          </p:cNvPr>
          <p:cNvSpPr txBox="1"/>
          <p:nvPr/>
        </p:nvSpPr>
        <p:spPr>
          <a:xfrm>
            <a:off x="8022206" y="3057336"/>
            <a:ext cx="3744414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800" dirty="0" err="1">
                <a:latin typeface="KorolevLiU Light" panose="00000400000000000000" pitchFamily="50" charset="0"/>
              </a:rPr>
              <a:t>Fyll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i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eventuell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underrubrik</a:t>
            </a:r>
            <a:r>
              <a:rPr lang="en-US" sz="1800" dirty="0">
                <a:latin typeface="KorolevLiU Light" panose="00000400000000000000" pitchFamily="50" charset="0"/>
              </a:rPr>
              <a:t> </a:t>
            </a:r>
            <a:r>
              <a:rPr lang="en-US" sz="1800" dirty="0" err="1">
                <a:latin typeface="KorolevLiU Light" panose="00000400000000000000" pitchFamily="50" charset="0"/>
              </a:rPr>
              <a:t>här</a:t>
            </a:r>
            <a:endParaRPr lang="en-US" sz="1800" dirty="0">
              <a:latin typeface="KorolevLiU Light" panose="00000400000000000000" pitchFamily="50" charset="0"/>
            </a:endParaRP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2E774982-A19A-B57C-C25F-B6A6356EB883}"/>
              </a:ext>
            </a:extLst>
          </p:cNvPr>
          <p:cNvCxnSpPr/>
          <p:nvPr/>
        </p:nvCxnSpPr>
        <p:spPr>
          <a:xfrm>
            <a:off x="177600" y="2160141"/>
            <a:ext cx="11904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29108A5F-5EA6-1EA8-89DF-13E2861C3C92}"/>
              </a:ext>
            </a:extLst>
          </p:cNvPr>
          <p:cNvSpPr txBox="1"/>
          <p:nvPr/>
        </p:nvSpPr>
        <p:spPr>
          <a:xfrm>
            <a:off x="-2118679" y="2882209"/>
            <a:ext cx="20803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Om du är osäker på din avdelnings namn, finns lista över alla institutioner och tillhörande avdelningar här: </a:t>
            </a:r>
            <a:r>
              <a:rPr lang="sv-SE" sz="1100" dirty="0">
                <a:hlinkClick r:id="rId4"/>
              </a:rPr>
              <a:t>https://liu.se/om-liu/organisation</a:t>
            </a:r>
            <a:endParaRPr lang="sv-SE" sz="11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F4CA5584-6BAC-8120-881F-BD018CC3680D}"/>
              </a:ext>
            </a:extLst>
          </p:cNvPr>
          <p:cNvSpPr txBox="1"/>
          <p:nvPr/>
        </p:nvSpPr>
        <p:spPr>
          <a:xfrm>
            <a:off x="12241214" y="-14623"/>
            <a:ext cx="28803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If the text is </a:t>
            </a:r>
            <a:r>
              <a:rPr lang="sv-SE" sz="1200" dirty="0" err="1"/>
              <a:t>left</a:t>
            </a:r>
            <a:r>
              <a:rPr lang="sv-SE" sz="1200" dirty="0"/>
              <a:t> or right </a:t>
            </a:r>
            <a:r>
              <a:rPr lang="sv-SE" sz="1200" dirty="0" err="1"/>
              <a:t>aligned</a:t>
            </a:r>
            <a:r>
              <a:rPr lang="sv-SE" sz="1200" dirty="0"/>
              <a:t> </a:t>
            </a:r>
            <a:r>
              <a:rPr lang="sv-SE" sz="1200" dirty="0" err="1"/>
              <a:t>use</a:t>
            </a:r>
            <a:r>
              <a:rPr lang="sv-SE" sz="1200" dirty="0"/>
              <a:t> the </a:t>
            </a:r>
            <a:r>
              <a:rPr lang="sv-SE" sz="1200" dirty="0" err="1"/>
              <a:t>pink</a:t>
            </a:r>
            <a:r>
              <a:rPr lang="sv-SE" sz="1200" dirty="0"/>
              <a:t> guides. Logos </a:t>
            </a:r>
            <a:r>
              <a:rPr lang="sv-SE" sz="1200" dirty="0" err="1"/>
              <a:t>are</a:t>
            </a:r>
            <a:r>
              <a:rPr lang="sv-SE" sz="1200" dirty="0"/>
              <a:t> not to be </a:t>
            </a:r>
            <a:r>
              <a:rPr lang="sv-SE" sz="1200" dirty="0" err="1"/>
              <a:t>moved</a:t>
            </a:r>
            <a:r>
              <a:rPr lang="sv-SE" sz="1200" dirty="0"/>
              <a:t>. Text and logos </a:t>
            </a:r>
            <a:r>
              <a:rPr lang="sv-SE" sz="1200" dirty="0" err="1"/>
              <a:t>can</a:t>
            </a:r>
            <a:r>
              <a:rPr lang="sv-SE" sz="1200" dirty="0"/>
              <a:t> be in black or </a:t>
            </a:r>
            <a:r>
              <a:rPr lang="sv-SE" sz="1200" dirty="0" err="1"/>
              <a:t>white</a:t>
            </a:r>
            <a:r>
              <a:rPr lang="sv-SE" sz="1200" dirty="0"/>
              <a:t>. </a:t>
            </a:r>
          </a:p>
          <a:p>
            <a:endParaRPr lang="sv-SE" sz="1200" dirty="0"/>
          </a:p>
          <a:p>
            <a:r>
              <a:rPr lang="sv-SE" sz="1200" dirty="0" err="1"/>
              <a:t>Please</a:t>
            </a:r>
            <a:r>
              <a:rPr lang="sv-SE" sz="1200" dirty="0"/>
              <a:t> </a:t>
            </a:r>
            <a:r>
              <a:rPr lang="sv-SE" sz="1200" dirty="0" err="1"/>
              <a:t>fill</a:t>
            </a:r>
            <a:r>
              <a:rPr lang="sv-SE" sz="1200" dirty="0"/>
              <a:t> in the </a:t>
            </a:r>
            <a:r>
              <a:rPr lang="sv-SE" sz="1200" dirty="0" err="1"/>
              <a:t>correct</a:t>
            </a:r>
            <a:r>
              <a:rPr lang="sv-SE" sz="1200" dirty="0"/>
              <a:t> series </a:t>
            </a:r>
            <a:r>
              <a:rPr lang="sv-SE" sz="1200" dirty="0" err="1"/>
              <a:t>name</a:t>
            </a:r>
            <a:r>
              <a:rPr lang="sv-SE" sz="1200" dirty="0"/>
              <a:t>, and the </a:t>
            </a:r>
            <a:r>
              <a:rPr lang="sv-SE" sz="1200" dirty="0" err="1"/>
              <a:t>number</a:t>
            </a:r>
            <a:r>
              <a:rPr lang="sv-SE" sz="1200" dirty="0"/>
              <a:t> </a:t>
            </a:r>
            <a:r>
              <a:rPr lang="sv-SE" sz="1200" dirty="0" err="1"/>
              <a:t>your</a:t>
            </a:r>
            <a:r>
              <a:rPr lang="sv-SE" sz="1200" dirty="0"/>
              <a:t> dissertation in the series.</a:t>
            </a:r>
          </a:p>
          <a:p>
            <a:endParaRPr lang="sv-SE" sz="1200" dirty="0"/>
          </a:p>
          <a:p>
            <a:r>
              <a:rPr lang="sv-SE" sz="1200" dirty="0" err="1"/>
              <a:t>These</a:t>
            </a:r>
            <a:r>
              <a:rPr lang="sv-SE" sz="1200" dirty="0"/>
              <a:t> </a:t>
            </a:r>
            <a:r>
              <a:rPr lang="sv-SE" sz="1200" dirty="0" err="1"/>
              <a:t>are</a:t>
            </a:r>
            <a:r>
              <a:rPr lang="sv-SE" sz="1200" dirty="0"/>
              <a:t> the series </a:t>
            </a:r>
            <a:r>
              <a:rPr lang="sv-SE" sz="1200" dirty="0" err="1"/>
              <a:t>within</a:t>
            </a:r>
            <a:r>
              <a:rPr lang="sv-SE" sz="1200" dirty="0"/>
              <a:t> </a:t>
            </a:r>
            <a:r>
              <a:rPr lang="sv-SE" sz="1200" dirty="0" err="1"/>
              <a:t>Educational</a:t>
            </a:r>
            <a:r>
              <a:rPr lang="sv-SE" sz="1200" dirty="0"/>
              <a:t> Science:</a:t>
            </a:r>
            <a:br>
              <a:rPr lang="sv-SE" sz="1200" dirty="0"/>
            </a:br>
            <a:br>
              <a:rPr lang="sv-SE" sz="1200" dirty="0"/>
            </a:br>
            <a:r>
              <a:rPr lang="en-US" sz="1200" dirty="0"/>
              <a:t>Linköping studies in </a:t>
            </a:r>
            <a:r>
              <a:rPr lang="en-US" sz="1200" dirty="0" err="1"/>
              <a:t>Behavioural</a:t>
            </a:r>
            <a:r>
              <a:rPr lang="en-US" sz="1200" dirty="0"/>
              <a:t> Science</a:t>
            </a:r>
          </a:p>
          <a:p>
            <a:r>
              <a:rPr lang="en-US" sz="1200" dirty="0"/>
              <a:t>Linköping studies in pedagogic practices</a:t>
            </a:r>
          </a:p>
          <a:p>
            <a:r>
              <a:rPr lang="en-US" sz="1200" dirty="0"/>
              <a:t>Linköping Studies in Education and Social Sciences</a:t>
            </a:r>
          </a:p>
          <a:p>
            <a:r>
              <a:rPr lang="en-US" sz="1200" dirty="0"/>
              <a:t>Studies in Science and Technology education</a:t>
            </a:r>
            <a:endParaRPr lang="sv-SE" sz="1200" dirty="0"/>
          </a:p>
          <a:p>
            <a:endParaRPr lang="sv-SE" sz="1200" dirty="0"/>
          </a:p>
          <a:p>
            <a:r>
              <a:rPr lang="sv-SE" sz="1200" dirty="0"/>
              <a:t>If </a:t>
            </a:r>
            <a:r>
              <a:rPr lang="sv-SE" sz="1200" dirty="0" err="1"/>
              <a:t>your</a:t>
            </a:r>
            <a:r>
              <a:rPr lang="sv-SE" sz="1200" dirty="0"/>
              <a:t> dissertation is also part of </a:t>
            </a:r>
            <a:r>
              <a:rPr lang="sv-SE" sz="1200" dirty="0" err="1"/>
              <a:t>another</a:t>
            </a:r>
            <a:r>
              <a:rPr lang="sv-SE" sz="1200" dirty="0"/>
              <a:t> series, </a:t>
            </a:r>
            <a:r>
              <a:rPr lang="sv-SE" sz="1200" dirty="0" err="1"/>
              <a:t>please</a:t>
            </a:r>
            <a:r>
              <a:rPr lang="sv-SE" sz="1200" dirty="0"/>
              <a:t> </a:t>
            </a:r>
            <a:r>
              <a:rPr lang="sv-SE" sz="1200" dirty="0" err="1"/>
              <a:t>include</a:t>
            </a:r>
            <a:r>
              <a:rPr lang="sv-SE" sz="1200" dirty="0"/>
              <a:t> the </a:t>
            </a:r>
            <a:r>
              <a:rPr lang="sv-SE" sz="1200" dirty="0" err="1"/>
              <a:t>name</a:t>
            </a:r>
            <a:r>
              <a:rPr lang="sv-SE" sz="1200" dirty="0"/>
              <a:t> and  </a:t>
            </a:r>
            <a:r>
              <a:rPr lang="sv-SE" sz="1200" dirty="0" err="1"/>
              <a:t>number</a:t>
            </a:r>
            <a:r>
              <a:rPr lang="sv-SE" sz="1200" dirty="0"/>
              <a:t> on the </a:t>
            </a:r>
            <a:r>
              <a:rPr lang="sv-SE" sz="1200" dirty="0" err="1"/>
              <a:t>row</a:t>
            </a:r>
            <a:r>
              <a:rPr lang="sv-SE" sz="1200" dirty="0"/>
              <a:t> </a:t>
            </a:r>
            <a:r>
              <a:rPr lang="sv-SE" sz="1200" dirty="0" err="1"/>
              <a:t>below</a:t>
            </a:r>
            <a:r>
              <a:rPr lang="sv-SE" sz="1200" dirty="0"/>
              <a:t>. 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EC27EDDA-5FCF-CF48-D595-A9860C3557E2}"/>
              </a:ext>
            </a:extLst>
          </p:cNvPr>
          <p:cNvSpPr txBox="1"/>
          <p:nvPr/>
        </p:nvSpPr>
        <p:spPr>
          <a:xfrm>
            <a:off x="1584102" y="3672309"/>
            <a:ext cx="31683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000" dirty="0">
                <a:latin typeface="KorolevLiU Medium" panose="00000600000000000000" pitchFamily="50" charset="0"/>
              </a:rPr>
              <a:t>Eventuell kort sammanfattning</a:t>
            </a: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B1252A3C-F2C6-17D0-4394-14E77C9A09C1}"/>
              </a:ext>
            </a:extLst>
          </p:cNvPr>
          <p:cNvSpPr txBox="1"/>
          <p:nvPr/>
        </p:nvSpPr>
        <p:spPr>
          <a:xfrm>
            <a:off x="-2128958" y="1944117"/>
            <a:ext cx="2054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Fyll i serienamnet och numret på din avhandling och ändra även årtalet så att det stämmer. Fyll även i namnet på din institution.</a:t>
            </a:r>
          </a:p>
        </p:txBody>
      </p:sp>
      <p:pic>
        <p:nvPicPr>
          <p:cNvPr id="28" name="Bildobjekt 27" descr="En bild som visar svart, mörker">
            <a:extLst>
              <a:ext uri="{FF2B5EF4-FFF2-40B4-BE49-F238E27FC236}">
                <a16:creationId xmlns:a16="http://schemas.microsoft.com/office/drawing/2014/main" id="{904B72C1-D1FC-97BC-5F2D-D86453D938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042" y="7261016"/>
            <a:ext cx="3168351" cy="1091813"/>
          </a:xfrm>
          <a:prstGeom prst="rect">
            <a:avLst/>
          </a:prstGeom>
        </p:spPr>
      </p:pic>
      <p:pic>
        <p:nvPicPr>
          <p:cNvPr id="29" name="Bildobjekt 28" descr="En bild som visar svart, mörker">
            <a:extLst>
              <a:ext uri="{FF2B5EF4-FFF2-40B4-BE49-F238E27FC236}">
                <a16:creationId xmlns:a16="http://schemas.microsoft.com/office/drawing/2014/main" id="{E67C829E-85EF-DB13-8BA0-F1BB1AA844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4080" y="7262330"/>
            <a:ext cx="3168351" cy="1091813"/>
          </a:xfrm>
          <a:prstGeom prst="rect">
            <a:avLst/>
          </a:prstGeom>
        </p:spPr>
      </p:pic>
      <p:pic>
        <p:nvPicPr>
          <p:cNvPr id="30" name="Bildobjekt 29" descr="En bild som visar svart, mörker">
            <a:extLst>
              <a:ext uri="{FF2B5EF4-FFF2-40B4-BE49-F238E27FC236}">
                <a16:creationId xmlns:a16="http://schemas.microsoft.com/office/drawing/2014/main" id="{C5FD2E47-613E-4B7B-337D-EB92C418C5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5593078" y="799479"/>
            <a:ext cx="1091815" cy="3762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2416</TotalTime>
  <Words>225</Words>
  <Application>Microsoft Office PowerPoint</Application>
  <PresentationFormat>Anpassad</PresentationFormat>
  <Paragraphs>30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Edvin Erdtman</cp:lastModifiedBy>
  <cp:revision>62</cp:revision>
  <dcterms:created xsi:type="dcterms:W3CDTF">2011-11-11T07:24:48Z</dcterms:created>
  <dcterms:modified xsi:type="dcterms:W3CDTF">2025-09-11T13:01:09Z</dcterms:modified>
</cp:coreProperties>
</file>