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241213" cy="8640763"/>
  <p:notesSz cx="6858000" cy="9144000"/>
  <p:defaultTextStyle>
    <a:defPPr>
      <a:defRPr lang="sv-SE"/>
    </a:defPPr>
    <a:lvl1pPr marL="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96600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932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898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864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83001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796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762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72802" algn="l" defTabSz="119320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22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 autoAdjust="0"/>
    <p:restoredTop sz="94660"/>
  </p:normalViewPr>
  <p:slideViewPr>
    <p:cSldViewPr>
      <p:cViewPr>
        <p:scale>
          <a:sx n="75" d="100"/>
          <a:sy n="75" d="100"/>
        </p:scale>
        <p:origin x="1633" y="322"/>
      </p:cViewPr>
      <p:guideLst>
        <p:guide orient="horz" pos="2722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61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86641A-F474-4DEE-BB69-15F0B4586ADB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000125" y="685800"/>
            <a:ext cx="4857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F73E0-7923-45C8-B64A-D2BFDC66D48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436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CF73E0-7923-45C8-B64A-D2BFDC66D480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3293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8091" y="2684237"/>
            <a:ext cx="10405031" cy="1852164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836182" y="4896432"/>
            <a:ext cx="8568849" cy="22081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96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2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4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6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8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11882054" y="436039"/>
            <a:ext cx="3685115" cy="9288820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20331" y="436039"/>
            <a:ext cx="10857702" cy="928882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66972" y="5552491"/>
            <a:ext cx="10405031" cy="1716152"/>
          </a:xfrm>
        </p:spPr>
        <p:txBody>
          <a:bodyPr anchor="t"/>
          <a:lstStyle>
            <a:lvl1pPr algn="l">
              <a:defRPr sz="52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66972" y="3662325"/>
            <a:ext cx="10405031" cy="1890166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9660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9320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8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864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8300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796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762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7280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20331" y="2540225"/>
            <a:ext cx="7270346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294698" y="2540225"/>
            <a:ext cx="7272471" cy="7184634"/>
          </a:xfrm>
        </p:spPr>
        <p:txBody>
          <a:bodyPr/>
          <a:lstStyle>
            <a:lvl1pPr>
              <a:defRPr sz="37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</p:spPr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0" y="1934171"/>
            <a:ext cx="5408662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2060" y="2740242"/>
            <a:ext cx="5408662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218367" y="1934171"/>
            <a:ext cx="5410786" cy="80607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96600" indent="0">
              <a:buNone/>
              <a:defRPr sz="2600" b="1"/>
            </a:lvl2pPr>
            <a:lvl3pPr marL="1193201" indent="0">
              <a:buNone/>
              <a:defRPr sz="2300" b="1"/>
            </a:lvl3pPr>
            <a:lvl4pPr marL="1789801" indent="0">
              <a:buNone/>
              <a:defRPr sz="2100" b="1"/>
            </a:lvl4pPr>
            <a:lvl5pPr marL="2386401" indent="0">
              <a:buNone/>
              <a:defRPr sz="2100" b="1"/>
            </a:lvl5pPr>
            <a:lvl6pPr marL="2983001" indent="0">
              <a:buNone/>
              <a:defRPr sz="2100" b="1"/>
            </a:lvl6pPr>
            <a:lvl7pPr marL="3579602" indent="0">
              <a:buNone/>
              <a:defRPr sz="2100" b="1"/>
            </a:lvl7pPr>
            <a:lvl8pPr marL="4176202" indent="0">
              <a:buNone/>
              <a:defRPr sz="2100" b="1"/>
            </a:lvl8pPr>
            <a:lvl9pPr marL="4772802" indent="0">
              <a:buNone/>
              <a:defRPr sz="21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218367" y="2740242"/>
            <a:ext cx="5410786" cy="4978440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2061" y="344031"/>
            <a:ext cx="4027275" cy="146412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785974" y="344031"/>
            <a:ext cx="6843178" cy="7374652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12061" y="1808160"/>
            <a:ext cx="4027275" cy="5910523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99363" y="6048534"/>
            <a:ext cx="7344728" cy="71406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399363" y="772068"/>
            <a:ext cx="7344728" cy="5184458"/>
          </a:xfrm>
        </p:spPr>
        <p:txBody>
          <a:bodyPr/>
          <a:lstStyle>
            <a:lvl1pPr marL="0" indent="0">
              <a:buNone/>
              <a:defRPr sz="4200"/>
            </a:lvl1pPr>
            <a:lvl2pPr marL="596600" indent="0">
              <a:buNone/>
              <a:defRPr sz="3700"/>
            </a:lvl2pPr>
            <a:lvl3pPr marL="1193201" indent="0">
              <a:buNone/>
              <a:defRPr sz="3100"/>
            </a:lvl3pPr>
            <a:lvl4pPr marL="1789801" indent="0">
              <a:buNone/>
              <a:defRPr sz="2600"/>
            </a:lvl4pPr>
            <a:lvl5pPr marL="2386401" indent="0">
              <a:buNone/>
              <a:defRPr sz="2600"/>
            </a:lvl5pPr>
            <a:lvl6pPr marL="2983001" indent="0">
              <a:buNone/>
              <a:defRPr sz="2600"/>
            </a:lvl6pPr>
            <a:lvl7pPr marL="3579602" indent="0">
              <a:buNone/>
              <a:defRPr sz="2600"/>
            </a:lvl7pPr>
            <a:lvl8pPr marL="4176202" indent="0">
              <a:buNone/>
              <a:defRPr sz="2600"/>
            </a:lvl8pPr>
            <a:lvl9pPr marL="4772802" indent="0">
              <a:buNone/>
              <a:defRPr sz="26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399363" y="6762598"/>
            <a:ext cx="7344728" cy="1014089"/>
          </a:xfrm>
        </p:spPr>
        <p:txBody>
          <a:bodyPr/>
          <a:lstStyle>
            <a:lvl1pPr marL="0" indent="0">
              <a:buNone/>
              <a:defRPr sz="1800"/>
            </a:lvl1pPr>
            <a:lvl2pPr marL="596600" indent="0">
              <a:buNone/>
              <a:defRPr sz="1600"/>
            </a:lvl2pPr>
            <a:lvl3pPr marL="1193201" indent="0">
              <a:buNone/>
              <a:defRPr sz="1300"/>
            </a:lvl3pPr>
            <a:lvl4pPr marL="1789801" indent="0">
              <a:buNone/>
              <a:defRPr sz="1200"/>
            </a:lvl4pPr>
            <a:lvl5pPr marL="2386401" indent="0">
              <a:buNone/>
              <a:defRPr sz="1200"/>
            </a:lvl5pPr>
            <a:lvl6pPr marL="2983001" indent="0">
              <a:buNone/>
              <a:defRPr sz="1200"/>
            </a:lvl6pPr>
            <a:lvl7pPr marL="3579602" indent="0">
              <a:buNone/>
              <a:defRPr sz="1200"/>
            </a:lvl7pPr>
            <a:lvl8pPr marL="4176202" indent="0">
              <a:buNone/>
              <a:defRPr sz="1200"/>
            </a:lvl8pPr>
            <a:lvl9pPr marL="4772802" indent="0">
              <a:buNone/>
              <a:defRPr sz="12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12061" y="346031"/>
            <a:ext cx="11017092" cy="1440127"/>
          </a:xfrm>
          <a:prstGeom prst="rect">
            <a:avLst/>
          </a:prstGeom>
        </p:spPr>
        <p:txBody>
          <a:bodyPr vert="horz" lIns="119320" tIns="59660" rIns="119320" bIns="5966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12061" y="2016179"/>
            <a:ext cx="11017092" cy="5702504"/>
          </a:xfrm>
          <a:prstGeom prst="rect">
            <a:avLst/>
          </a:prstGeom>
        </p:spPr>
        <p:txBody>
          <a:bodyPr vert="horz" lIns="119320" tIns="59660" rIns="119320" bIns="5966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612061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4E3CF-A9BC-4EBD-985B-8FC8E211C608}" type="datetimeFigureOut">
              <a:rPr lang="sv-SE" smtClean="0"/>
              <a:pPr/>
              <a:t>2025-09-11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182415" y="8008708"/>
            <a:ext cx="3876384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772869" y="8008708"/>
            <a:ext cx="2856283" cy="460041"/>
          </a:xfrm>
          <a:prstGeom prst="rect">
            <a:avLst/>
          </a:prstGeom>
        </p:spPr>
        <p:txBody>
          <a:bodyPr vert="horz" lIns="119320" tIns="59660" rIns="119320" bIns="5966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98D21-AFFC-484D-8BE4-44163C8D2B3D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9320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7450" indent="-447450" algn="l" defTabSz="1193201" rtl="0" eaLnBrk="1" latinLnBrk="0" hangingPunct="1">
        <a:spcBef>
          <a:spcPct val="20000"/>
        </a:spcBef>
        <a:buFont typeface="Arial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69475" indent="-372875" algn="l" defTabSz="119320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491501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88101" indent="-298300" algn="l" defTabSz="119320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84701" indent="-298300" algn="l" defTabSz="119320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813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779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745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071102" indent="-298300" algn="l" defTabSz="119320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96600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2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8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4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83001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6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2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802" algn="l" defTabSz="119320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iu.se/en/about-liu/organisation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03" y="-99"/>
            <a:ext cx="5904583" cy="8640764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040" y="97"/>
            <a:ext cx="5904583" cy="8640764"/>
          </a:xfrm>
          <a:prstGeom prst="rect">
            <a:avLst/>
          </a:prstGeom>
        </p:spPr>
      </p:pic>
      <p:cxnSp>
        <p:nvCxnSpPr>
          <p:cNvPr id="6" name="Rak 5"/>
          <p:cNvCxnSpPr/>
          <p:nvPr/>
        </p:nvCxnSpPr>
        <p:spPr>
          <a:xfrm>
            <a:off x="5904582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6336630" y="0"/>
            <a:ext cx="0" cy="86407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Bildobjekt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041" y="7265885"/>
            <a:ext cx="3028241" cy="1088310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00" y="7249849"/>
            <a:ext cx="3028241" cy="1088310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606663" y="767713"/>
            <a:ext cx="1073965" cy="385969"/>
          </a:xfrm>
          <a:prstGeom prst="rect">
            <a:avLst/>
          </a:prstGeom>
        </p:spPr>
      </p:pic>
      <p:sp>
        <p:nvSpPr>
          <p:cNvPr id="20" name="textruta 19"/>
          <p:cNvSpPr txBox="1"/>
          <p:nvPr/>
        </p:nvSpPr>
        <p:spPr>
          <a:xfrm>
            <a:off x="8022208" y="1728093"/>
            <a:ext cx="3744414" cy="110799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3600" dirty="0">
                <a:latin typeface="KorolevLiU Light" panose="02000506000000020004" pitchFamily="50" charset="0"/>
              </a:rPr>
              <a:t>Fill in the title of your dissertation</a:t>
            </a:r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21" name="textruta 20"/>
          <p:cNvSpPr txBox="1"/>
          <p:nvPr/>
        </p:nvSpPr>
        <p:spPr>
          <a:xfrm>
            <a:off x="7992814" y="4392389"/>
            <a:ext cx="3787031" cy="276999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sv-SE" sz="1800" dirty="0" err="1">
                <a:latin typeface="KorolevLiU Medium" panose="02000606000000020004" pitchFamily="50" charset="0"/>
              </a:rPr>
              <a:t>Firstname</a:t>
            </a:r>
            <a:r>
              <a:rPr lang="sv-SE" sz="1800" dirty="0">
                <a:latin typeface="KorolevLiU Medium" panose="02000606000000020004" pitchFamily="50" charset="0"/>
              </a:rPr>
              <a:t> </a:t>
            </a:r>
            <a:r>
              <a:rPr lang="sv-SE" sz="1800" dirty="0" err="1">
                <a:latin typeface="KorolevLiU Medium" panose="02000606000000020004" pitchFamily="50" charset="0"/>
              </a:rPr>
              <a:t>Lastname</a:t>
            </a:r>
            <a:endParaRPr lang="sv-SE" sz="1800" dirty="0">
              <a:latin typeface="KorolevLiU Medium" panose="02000606000000020004" pitchFamily="50" charset="0"/>
            </a:endParaRPr>
          </a:p>
        </p:txBody>
      </p:sp>
      <p:sp>
        <p:nvSpPr>
          <p:cNvPr id="23" name="textruta 22"/>
          <p:cNvSpPr txBox="1"/>
          <p:nvPr/>
        </p:nvSpPr>
        <p:spPr>
          <a:xfrm>
            <a:off x="8022206" y="503957"/>
            <a:ext cx="3744415" cy="16158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" dirty="0">
                <a:latin typeface="KorolevLiU Medium" panose="02000606000000020004" pitchFamily="50" charset="0"/>
              </a:rPr>
              <a:t>Linköping Studies in XXXXXX No. </a:t>
            </a:r>
            <a:r>
              <a:rPr lang="en-US" sz="1050" dirty="0" err="1">
                <a:latin typeface="KorolevLiU Medium" panose="02000606000000020004" pitchFamily="50" charset="0"/>
              </a:rPr>
              <a:t>xxxx</a:t>
            </a:r>
            <a:endParaRPr lang="sv-SE" sz="1050" dirty="0">
              <a:latin typeface="KorolevLiU Medium" panose="02000606000000020004" pitchFamily="50" charset="0"/>
            </a:endParaRPr>
          </a:p>
        </p:txBody>
      </p:sp>
      <p:sp>
        <p:nvSpPr>
          <p:cNvPr id="24" name="textruta 23"/>
          <p:cNvSpPr txBox="1"/>
          <p:nvPr/>
        </p:nvSpPr>
        <p:spPr>
          <a:xfrm rot="5400000">
            <a:off x="3244657" y="4563392"/>
            <a:ext cx="571124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r>
              <a:rPr lang="sv-SE" sz="1200" dirty="0" err="1">
                <a:latin typeface="KorolevLiU Medium" panose="02000606000000020004" pitchFamily="50" charset="0"/>
              </a:rPr>
              <a:t>Firstname</a:t>
            </a:r>
            <a:r>
              <a:rPr lang="sv-SE" sz="1200" dirty="0">
                <a:latin typeface="KorolevLiU Medium" panose="02000606000000020004" pitchFamily="50" charset="0"/>
              </a:rPr>
              <a:t> </a:t>
            </a:r>
            <a:r>
              <a:rPr lang="sv-SE" sz="1200" dirty="0" err="1">
                <a:latin typeface="KorolevLiU Medium" panose="02000606000000020004" pitchFamily="50" charset="0"/>
              </a:rPr>
              <a:t>Lastname</a:t>
            </a:r>
            <a:r>
              <a:rPr lang="sv-SE" sz="1200" dirty="0">
                <a:latin typeface="KorolevLiU Medium" panose="02000606000000020004" pitchFamily="50" charset="0"/>
              </a:rPr>
              <a:t>                                </a:t>
            </a:r>
            <a:r>
              <a:rPr lang="en-US" sz="1200" dirty="0">
                <a:latin typeface="KorolevLiU Light" panose="02000506000000020004" pitchFamily="50" charset="0"/>
              </a:rPr>
              <a:t>Fill in the title of your dissertation</a:t>
            </a:r>
          </a:p>
        </p:txBody>
      </p:sp>
      <p:sp>
        <p:nvSpPr>
          <p:cNvPr id="25" name="textruta 24"/>
          <p:cNvSpPr txBox="1"/>
          <p:nvPr/>
        </p:nvSpPr>
        <p:spPr>
          <a:xfrm rot="5400000">
            <a:off x="5800942" y="7767747"/>
            <a:ext cx="598677" cy="184666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r"/>
            <a:r>
              <a:rPr lang="en-US" sz="1200" dirty="0">
                <a:latin typeface="KorolevLiU Light" panose="02000506000000020004" pitchFamily="50" charset="0"/>
              </a:rPr>
              <a:t>2025</a:t>
            </a:r>
            <a:endParaRPr lang="sv-SE" sz="1200" dirty="0">
              <a:latin typeface="KorolevLiU Light" panose="02000506000000020004" pitchFamily="50" charset="0"/>
            </a:endParaRPr>
          </a:p>
        </p:txBody>
      </p:sp>
      <p:sp>
        <p:nvSpPr>
          <p:cNvPr id="26" name="textruta 25"/>
          <p:cNvSpPr txBox="1"/>
          <p:nvPr/>
        </p:nvSpPr>
        <p:spPr>
          <a:xfrm>
            <a:off x="1679150" y="1849495"/>
            <a:ext cx="3750841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Aft>
                <a:spcPts val="800"/>
              </a:spcAft>
            </a:pPr>
            <a:r>
              <a:rPr lang="en-US" sz="1200" cap="all" spc="50" dirty="0">
                <a:latin typeface="KorolevLiU Bold" panose="02000000000000000000" pitchFamily="50" charset="0"/>
              </a:rPr>
              <a:t>Faculty of Educational Sciences</a:t>
            </a: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Studies in XXXX  No. </a:t>
            </a:r>
            <a:r>
              <a:rPr lang="en-US" sz="900" dirty="0" err="1">
                <a:latin typeface="KorolevLiU Medium" panose="02000606000000020004" pitchFamily="50" charset="0"/>
              </a:rPr>
              <a:t>xxxx</a:t>
            </a:r>
            <a:r>
              <a:rPr lang="en-US" sz="900" dirty="0">
                <a:latin typeface="KorolevLiU Medium" panose="02000606000000020004" pitchFamily="50" charset="0"/>
              </a:rPr>
              <a:t>, 2025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Department of </a:t>
            </a:r>
            <a:r>
              <a:rPr lang="en-US" sz="900" dirty="0" err="1">
                <a:latin typeface="KorolevLiU Medium" panose="02000606000000020004" pitchFamily="50" charset="0"/>
              </a:rPr>
              <a:t>xxxxx</a:t>
            </a:r>
            <a:endParaRPr lang="en-US" sz="900" dirty="0">
              <a:latin typeface="KorolevLiU Medium" panose="02000606000000020004" pitchFamily="50" charset="0"/>
            </a:endParaRPr>
          </a:p>
          <a:p>
            <a:pPr>
              <a:spcAft>
                <a:spcPts val="800"/>
              </a:spcAft>
            </a:pPr>
            <a:r>
              <a:rPr lang="en-US" sz="900" dirty="0">
                <a:latin typeface="KorolevLiU Medium" panose="02000606000000020004" pitchFamily="50" charset="0"/>
              </a:rPr>
              <a:t>Linköping University</a:t>
            </a:r>
            <a:br>
              <a:rPr lang="en-US" sz="900" dirty="0">
                <a:latin typeface="KorolevLiU Medium" panose="02000606000000020004" pitchFamily="50" charset="0"/>
              </a:rPr>
            </a:br>
            <a:r>
              <a:rPr lang="en-US" sz="900" dirty="0">
                <a:latin typeface="KorolevLiU Medium" panose="02000606000000020004" pitchFamily="50" charset="0"/>
              </a:rPr>
              <a:t>SE-581 83 Linköping, Sweden</a:t>
            </a:r>
          </a:p>
          <a:p>
            <a:pPr>
              <a:spcAft>
                <a:spcPts val="800"/>
              </a:spcAft>
            </a:pPr>
            <a:r>
              <a:rPr lang="en-US" sz="1200" dirty="0">
                <a:latin typeface="KorolevLiU Medium" panose="02000606000000020004" pitchFamily="50" charset="0"/>
              </a:rPr>
              <a:t>www.liu.se</a:t>
            </a:r>
            <a:endParaRPr lang="sv-SE" sz="1200" dirty="0">
              <a:latin typeface="KorolevLiU Medium" panose="02000606000000020004" pitchFamily="50" charset="0"/>
            </a:endParaRP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441C02F-BAF0-074D-6F68-0824707DDE74}"/>
              </a:ext>
            </a:extLst>
          </p:cNvPr>
          <p:cNvSpPr txBox="1"/>
          <p:nvPr/>
        </p:nvSpPr>
        <p:spPr>
          <a:xfrm>
            <a:off x="2941318" y="-602925"/>
            <a:ext cx="39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200" dirty="0" err="1"/>
              <a:t>if</a:t>
            </a:r>
            <a:r>
              <a:rPr lang="sv-SE" sz="1200" dirty="0"/>
              <a:t> the </a:t>
            </a:r>
            <a:r>
              <a:rPr lang="sv-SE" sz="1200" dirty="0" err="1"/>
              <a:t>book</a:t>
            </a:r>
            <a:r>
              <a:rPr lang="sv-SE" sz="1200" dirty="0"/>
              <a:t> is to </a:t>
            </a:r>
            <a:r>
              <a:rPr lang="sv-SE" sz="1200" dirty="0" err="1"/>
              <a:t>thin</a:t>
            </a:r>
            <a:r>
              <a:rPr lang="sv-SE" sz="1200" dirty="0"/>
              <a:t> </a:t>
            </a:r>
            <a:r>
              <a:rPr lang="sv-SE" sz="1200" dirty="0" err="1"/>
              <a:t>this</a:t>
            </a:r>
            <a:r>
              <a:rPr lang="sv-SE" sz="1200" dirty="0"/>
              <a:t> logo </a:t>
            </a:r>
            <a:r>
              <a:rPr lang="sv-SE" sz="1200" dirty="0" err="1"/>
              <a:t>will</a:t>
            </a:r>
            <a:r>
              <a:rPr lang="sv-SE" sz="1200" dirty="0"/>
              <a:t> be </a:t>
            </a:r>
            <a:r>
              <a:rPr lang="sv-SE" sz="1200" dirty="0" err="1"/>
              <a:t>deleted</a:t>
            </a:r>
            <a:endParaRPr lang="sv-SE" sz="1200" dirty="0"/>
          </a:p>
        </p:txBody>
      </p:sp>
      <p:cxnSp>
        <p:nvCxnSpPr>
          <p:cNvPr id="8" name="Rak pil 17">
            <a:extLst>
              <a:ext uri="{FF2B5EF4-FFF2-40B4-BE49-F238E27FC236}">
                <a16:creationId xmlns:a16="http://schemas.microsoft.com/office/drawing/2014/main" id="{632A8B76-1DB2-4577-04A6-8BF2D21B04A5}"/>
              </a:ext>
            </a:extLst>
          </p:cNvPr>
          <p:cNvCxnSpPr/>
          <p:nvPr/>
        </p:nvCxnSpPr>
        <p:spPr>
          <a:xfrm>
            <a:off x="5720149" y="-330137"/>
            <a:ext cx="276999" cy="186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ruta 4">
            <a:extLst>
              <a:ext uri="{FF2B5EF4-FFF2-40B4-BE49-F238E27FC236}">
                <a16:creationId xmlns:a16="http://schemas.microsoft.com/office/drawing/2014/main" id="{FF42E4F7-DE19-17CD-BC4D-A33811478B4B}"/>
              </a:ext>
            </a:extLst>
          </p:cNvPr>
          <p:cNvSpPr txBox="1"/>
          <p:nvPr/>
        </p:nvSpPr>
        <p:spPr>
          <a:xfrm>
            <a:off x="8022206" y="3057336"/>
            <a:ext cx="3744414" cy="55399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800" dirty="0">
                <a:latin typeface="KorolevLiU Light" panose="00000400000000000000" pitchFamily="50" charset="0"/>
              </a:rPr>
              <a:t>If your dissertation has a subtitle, use this space</a:t>
            </a:r>
            <a:endParaRPr lang="sv-SE" sz="3600" dirty="0">
              <a:latin typeface="KorolevLiU Light" panose="02000506000000020004" pitchFamily="50" charset="0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57A91C99-81A3-3982-6A41-E4A8B0981563}"/>
              </a:ext>
            </a:extLst>
          </p:cNvPr>
          <p:cNvSpPr txBox="1"/>
          <p:nvPr/>
        </p:nvSpPr>
        <p:spPr>
          <a:xfrm>
            <a:off x="-2128958" y="1944117"/>
            <a:ext cx="20545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 err="1"/>
              <a:t>Please</a:t>
            </a:r>
            <a:r>
              <a:rPr lang="sv-SE" sz="1100" dirty="0"/>
              <a:t> </a:t>
            </a:r>
            <a:r>
              <a:rPr lang="sv-SE" sz="1100" dirty="0" err="1"/>
              <a:t>fill</a:t>
            </a:r>
            <a:r>
              <a:rPr lang="sv-SE" sz="1100" dirty="0"/>
              <a:t> in the series </a:t>
            </a:r>
            <a:r>
              <a:rPr lang="sv-SE" sz="1100" dirty="0" err="1"/>
              <a:t>name</a:t>
            </a:r>
            <a:r>
              <a:rPr lang="sv-SE" sz="1100" dirty="0"/>
              <a:t> and the </a:t>
            </a:r>
            <a:r>
              <a:rPr lang="sv-SE" sz="1100" dirty="0" err="1"/>
              <a:t>number</a:t>
            </a:r>
            <a:r>
              <a:rPr lang="sv-SE" sz="1100" dirty="0"/>
              <a:t> of </a:t>
            </a:r>
            <a:r>
              <a:rPr lang="sv-SE" sz="1100" dirty="0" err="1"/>
              <a:t>your</a:t>
            </a:r>
            <a:r>
              <a:rPr lang="sv-SE" sz="1100" dirty="0"/>
              <a:t> dissertation, the </a:t>
            </a:r>
            <a:r>
              <a:rPr lang="sv-SE" sz="1100" dirty="0" err="1"/>
              <a:t>name</a:t>
            </a:r>
            <a:r>
              <a:rPr lang="sv-SE" sz="1100" dirty="0"/>
              <a:t> of </a:t>
            </a:r>
            <a:r>
              <a:rPr lang="sv-SE" sz="1100" dirty="0" err="1"/>
              <a:t>your</a:t>
            </a:r>
            <a:r>
              <a:rPr lang="sv-SE" sz="1100" dirty="0"/>
              <a:t> </a:t>
            </a:r>
            <a:r>
              <a:rPr lang="sv-SE" sz="1100" dirty="0" err="1"/>
              <a:t>department</a:t>
            </a:r>
            <a:r>
              <a:rPr lang="sv-SE" sz="1100" dirty="0"/>
              <a:t>, and </a:t>
            </a:r>
            <a:r>
              <a:rPr lang="sv-SE" sz="1100" dirty="0" err="1"/>
              <a:t>change</a:t>
            </a:r>
            <a:r>
              <a:rPr lang="sv-SE" sz="1100" dirty="0"/>
              <a:t> the </a:t>
            </a:r>
            <a:r>
              <a:rPr lang="sv-SE" sz="1100" dirty="0" err="1"/>
              <a:t>year</a:t>
            </a:r>
            <a:r>
              <a:rPr lang="sv-SE" sz="1100" dirty="0"/>
              <a:t>.</a:t>
            </a: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2E774982-A19A-B57C-C25F-B6A6356EB883}"/>
              </a:ext>
            </a:extLst>
          </p:cNvPr>
          <p:cNvCxnSpPr/>
          <p:nvPr/>
        </p:nvCxnSpPr>
        <p:spPr>
          <a:xfrm>
            <a:off x="177600" y="2160141"/>
            <a:ext cx="119047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ruta 11">
            <a:extLst>
              <a:ext uri="{FF2B5EF4-FFF2-40B4-BE49-F238E27FC236}">
                <a16:creationId xmlns:a16="http://schemas.microsoft.com/office/drawing/2014/main" id="{29108A5F-5EA6-1EA8-89DF-13E2861C3C92}"/>
              </a:ext>
            </a:extLst>
          </p:cNvPr>
          <p:cNvSpPr txBox="1"/>
          <p:nvPr/>
        </p:nvSpPr>
        <p:spPr>
          <a:xfrm>
            <a:off x="-2118679" y="2882209"/>
            <a:ext cx="20803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100" dirty="0"/>
              <a:t>If you </a:t>
            </a:r>
            <a:r>
              <a:rPr lang="sv-SE" sz="1100" dirty="0" err="1"/>
              <a:t>are</a:t>
            </a:r>
            <a:r>
              <a:rPr lang="sv-SE" sz="1100" dirty="0"/>
              <a:t> </a:t>
            </a:r>
            <a:r>
              <a:rPr lang="sv-SE" sz="1100" dirty="0" err="1"/>
              <a:t>unsure</a:t>
            </a:r>
            <a:r>
              <a:rPr lang="sv-SE" sz="1100" dirty="0"/>
              <a:t> of the </a:t>
            </a:r>
            <a:r>
              <a:rPr lang="sv-SE" sz="1100" dirty="0" err="1"/>
              <a:t>name</a:t>
            </a:r>
            <a:r>
              <a:rPr lang="sv-SE" sz="1100" dirty="0"/>
              <a:t> of </a:t>
            </a:r>
            <a:r>
              <a:rPr lang="sv-SE" sz="1100" dirty="0" err="1"/>
              <a:t>your</a:t>
            </a:r>
            <a:r>
              <a:rPr lang="sv-SE" sz="1100" dirty="0"/>
              <a:t> </a:t>
            </a:r>
            <a:r>
              <a:rPr lang="sv-SE" sz="1100" dirty="0" err="1"/>
              <a:t>department</a:t>
            </a:r>
            <a:r>
              <a:rPr lang="sv-SE" sz="1100" dirty="0"/>
              <a:t>, </a:t>
            </a:r>
            <a:r>
              <a:rPr lang="sv-SE" sz="1100" dirty="0" err="1"/>
              <a:t>there</a:t>
            </a:r>
            <a:r>
              <a:rPr lang="sv-SE" sz="1100" dirty="0"/>
              <a:t> is a list of all </a:t>
            </a:r>
            <a:r>
              <a:rPr lang="sv-SE" sz="1100" dirty="0" err="1"/>
              <a:t>departments</a:t>
            </a:r>
            <a:r>
              <a:rPr lang="sv-SE" sz="1100" dirty="0"/>
              <a:t> and </a:t>
            </a:r>
            <a:r>
              <a:rPr lang="sv-SE" sz="1100" dirty="0" err="1"/>
              <a:t>their</a:t>
            </a:r>
            <a:r>
              <a:rPr lang="sv-SE" sz="1100" dirty="0"/>
              <a:t> </a:t>
            </a:r>
            <a:r>
              <a:rPr lang="sv-SE" sz="1100" dirty="0" err="1"/>
              <a:t>respective</a:t>
            </a:r>
            <a:r>
              <a:rPr lang="sv-SE" sz="1100" dirty="0"/>
              <a:t> divisions at: </a:t>
            </a:r>
            <a:r>
              <a:rPr lang="sv-SE" sz="1100" dirty="0">
                <a:hlinkClick r:id="rId5"/>
              </a:rPr>
              <a:t>https://liu.se/en/about-liu/organisation</a:t>
            </a:r>
            <a:r>
              <a:rPr lang="sv-SE" sz="1100" dirty="0"/>
              <a:t> 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F4CA5584-6BAC-8120-881F-BD018CC3680D}"/>
              </a:ext>
            </a:extLst>
          </p:cNvPr>
          <p:cNvSpPr txBox="1"/>
          <p:nvPr/>
        </p:nvSpPr>
        <p:spPr>
          <a:xfrm>
            <a:off x="12241214" y="-14623"/>
            <a:ext cx="28803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200" dirty="0"/>
              <a:t>Om du vill ha texten vänster- eller högerställd, använd de rosa stödlinjerna. Loggor får inte flyttas. Text och loggor kan vara antingen svarta eller vita. </a:t>
            </a:r>
          </a:p>
          <a:p>
            <a:endParaRPr lang="sv-SE" sz="1200" dirty="0"/>
          </a:p>
          <a:p>
            <a:r>
              <a:rPr lang="sv-SE" sz="1200" dirty="0"/>
              <a:t>Fyll även i serien och numret på din avhandling (markerade som XXXX) överst på omslaget. </a:t>
            </a:r>
          </a:p>
          <a:p>
            <a:endParaRPr lang="sv-SE" sz="1200" dirty="0"/>
          </a:p>
          <a:p>
            <a:r>
              <a:rPr lang="sv-SE" sz="1200" dirty="0"/>
              <a:t>Dessa är serierna som förkommer inom UV</a:t>
            </a:r>
            <a:br>
              <a:rPr lang="sv-SE" sz="1200" dirty="0"/>
            </a:br>
            <a:br>
              <a:rPr lang="sv-SE" sz="1200" dirty="0"/>
            </a:br>
            <a:r>
              <a:rPr lang="en-US" sz="1200" dirty="0"/>
              <a:t>Linköping studies in </a:t>
            </a:r>
            <a:r>
              <a:rPr lang="en-US" sz="1200" dirty="0" err="1"/>
              <a:t>Behavioural</a:t>
            </a:r>
            <a:r>
              <a:rPr lang="en-US" sz="1200" dirty="0"/>
              <a:t> Science</a:t>
            </a:r>
          </a:p>
          <a:p>
            <a:r>
              <a:rPr lang="en-US" sz="1200" dirty="0"/>
              <a:t>Linköping studies in pedagogic practices</a:t>
            </a:r>
          </a:p>
          <a:p>
            <a:r>
              <a:rPr lang="en-US" sz="1200" dirty="0"/>
              <a:t>Linköping Studies in Education and Social Sciences</a:t>
            </a:r>
          </a:p>
          <a:p>
            <a:r>
              <a:rPr lang="en-US" sz="1200" dirty="0"/>
              <a:t>Studies in Science and Technology education</a:t>
            </a:r>
            <a:endParaRPr lang="sv-SE" sz="1200" dirty="0"/>
          </a:p>
          <a:p>
            <a:endParaRPr lang="sv-SE" sz="1200" dirty="0"/>
          </a:p>
          <a:p>
            <a:r>
              <a:rPr lang="sv-SE" sz="1200" dirty="0"/>
              <a:t>Om din avhandling är med i fler serier lägger du till en rad med den andra serien. 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D67B162F-1A0D-51AF-CB5F-2869AE4C5FBE}"/>
              </a:ext>
            </a:extLst>
          </p:cNvPr>
          <p:cNvSpPr txBox="1"/>
          <p:nvPr/>
        </p:nvSpPr>
        <p:spPr>
          <a:xfrm>
            <a:off x="1584102" y="3672309"/>
            <a:ext cx="316835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000" dirty="0" err="1">
                <a:latin typeface="KorolevLiU Medium" panose="00000600000000000000" pitchFamily="50" charset="0"/>
              </a:rPr>
              <a:t>Possibly</a:t>
            </a:r>
            <a:r>
              <a:rPr lang="sv-SE" sz="1000" dirty="0">
                <a:latin typeface="KorolevLiU Medium" panose="00000600000000000000" pitchFamily="50" charset="0"/>
              </a:rPr>
              <a:t> a short abstract </a:t>
            </a: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  <a:p>
            <a:endParaRPr lang="sv-SE" sz="1050" dirty="0">
              <a:latin typeface="KorolevLiU Medium" panose="00000600000000000000" pitchFamily="50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238</Words>
  <Application>Microsoft Office PowerPoint</Application>
  <PresentationFormat>Anpassad</PresentationFormat>
  <Paragraphs>30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Calibri</vt:lpstr>
      <vt:lpstr>KorolevLiU Bold</vt:lpstr>
      <vt:lpstr>KorolevLiU Light</vt:lpstr>
      <vt:lpstr>KorolevLiU Medium</vt:lpstr>
      <vt:lpstr>Office-tema</vt:lpstr>
      <vt:lpstr>PowerPoint-presentation</vt:lpstr>
    </vt:vector>
  </TitlesOfParts>
  <Company>LiU-Tryck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</dc:creator>
  <cp:lastModifiedBy>Edvin Erdtman</cp:lastModifiedBy>
  <cp:revision>62</cp:revision>
  <dcterms:created xsi:type="dcterms:W3CDTF">2011-11-11T07:24:48Z</dcterms:created>
  <dcterms:modified xsi:type="dcterms:W3CDTF">2025-09-11T13:01:07Z</dcterms:modified>
</cp:coreProperties>
</file>